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IBM Plex Sans Medium" panose="020B0603050203000203" pitchFamily="34" charset="0"/>
      <p:regular r:id="rId10"/>
    </p:embeddedFont>
    <p:embeddedFont>
      <p:font typeface="Roboto" panose="02000000000000000000" pitchFamily="2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6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36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10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PaperSense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70002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 Paper Evaluator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793790" y="60455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ENGINNOVENTION | CIEL Kingston vibeAIthon 2025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15621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Show. Don't tell.</a:t>
            </a:r>
            <a:endParaRPr lang="en-US" sz="13350" dirty="0"/>
          </a:p>
        </p:txBody>
      </p:sp>
      <p:sp>
        <p:nvSpPr>
          <p:cNvPr id="4" name="Text 1"/>
          <p:cNvSpPr/>
          <p:nvPr/>
        </p:nvSpPr>
        <p:spPr>
          <a:xfrm>
            <a:off x="793790" y="648223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Bring your idea to life.</a:t>
            </a:r>
            <a:endParaRPr lang="en-US" sz="3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64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88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grading is labour-intensive, inconsistent, and vulnerable to unconscious bias. Educators juggle massive volumes of subjective assessments, consuming countless hours whilst struggling to maintain fairness and accuracy across all student work.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29808"/>
            <a:ext cx="4196358" cy="1677472"/>
          </a:xfrm>
          <a:prstGeom prst="roundRect">
            <a:avLst>
              <a:gd name="adj" fmla="val 2028"/>
            </a:avLst>
          </a:prstGeom>
          <a:solidFill>
            <a:srgbClr val="484B51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456623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⏱️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Time-Consuming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95466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Hours spent on repetitive grading tasks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229808"/>
            <a:ext cx="4196358" cy="1677472"/>
          </a:xfrm>
          <a:prstGeom prst="roundRect">
            <a:avLst>
              <a:gd name="adj" fmla="val 2028"/>
            </a:avLst>
          </a:prstGeom>
          <a:solidFill>
            <a:srgbClr val="484B51"/>
          </a:solidFill>
          <a:ln/>
        </p:spPr>
      </p:sp>
      <p:sp>
        <p:nvSpPr>
          <p:cNvPr id="8" name="Text 6"/>
          <p:cNvSpPr/>
          <p:nvPr/>
        </p:nvSpPr>
        <p:spPr>
          <a:xfrm>
            <a:off x="5443776" y="3456623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⚖️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Inconsistent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43776" y="395466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Subjective judgements vary between markers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229808"/>
            <a:ext cx="4196358" cy="1677472"/>
          </a:xfrm>
          <a:prstGeom prst="roundRect">
            <a:avLst>
              <a:gd name="adj" fmla="val 2028"/>
            </a:avLst>
          </a:prstGeom>
          <a:solidFill>
            <a:srgbClr val="484B51"/>
          </a:solidFill>
          <a:ln/>
        </p:spPr>
      </p:sp>
      <p:sp>
        <p:nvSpPr>
          <p:cNvPr id="11" name="Text 9"/>
          <p:cNvSpPr/>
          <p:nvPr/>
        </p:nvSpPr>
        <p:spPr>
          <a:xfrm>
            <a:off x="9866948" y="3456623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🎯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Biased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66948" y="395466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Unconscious bias affects scoring and feedback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275811"/>
            <a:ext cx="13042821" cy="35957"/>
          </a:xfrm>
          <a:prstGeom prst="rect">
            <a:avLst/>
          </a:prstGeom>
          <a:solidFill>
            <a:srgbClr val="D4D4D1">
              <a:alpha val="5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565189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Our Objective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793790" y="641735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an intelligent AI tool that evaluates written academic responses with exceptional speed, unwavering fairness, and measurable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732" y="593527"/>
            <a:ext cx="5395793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Meet PaperSense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41732" y="1591747"/>
            <a:ext cx="7633335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intelligent grading system powered by advanced natural language processing and machine learning, designed to transform how educators assess student work.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41732" y="3086100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How It Works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241732" y="3639026"/>
            <a:ext cx="3553420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Analyses written responses using NLP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41732" y="4405074"/>
            <a:ext cx="3553420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Assigns scores based on customisable rubrics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41732" y="5171123"/>
            <a:ext cx="3553420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Generates constructive feedback automatically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241732" y="5937171"/>
            <a:ext cx="3553420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Detects and mitigates grading bias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329267" y="3086100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Technology Stack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329267" y="3639026"/>
            <a:ext cx="3553420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– core processing engine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329267" y="4059793"/>
            <a:ext cx="3553420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TensorFlow – machine learning models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329267" y="4825841"/>
            <a:ext cx="3553420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OpenAI API – advanced language understanding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0329267" y="5591889"/>
            <a:ext cx="3553420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Streamlit – intuitive user interface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241732" y="6945987"/>
            <a:ext cx="763333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Status: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Functional prototype with clickable interface and working evaluation pipeline.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119" y="451009"/>
            <a:ext cx="4321135" cy="512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User Journey &amp; Impact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19" y="1537573"/>
            <a:ext cx="6659047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8068" y="2193608"/>
            <a:ext cx="2050375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Upload Responses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38068" y="2548176"/>
            <a:ext cx="6331148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Educators submit student work through the dashboard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115" y="1291590"/>
            <a:ext cx="6659166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61064" y="1947624"/>
            <a:ext cx="2050375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 Analysis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561064" y="2302193"/>
            <a:ext cx="6331268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PaperSense evaluates each response in real time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19" y="3384471"/>
            <a:ext cx="6659047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8068" y="4040505"/>
            <a:ext cx="2050375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Generate Scores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738068" y="4395073"/>
            <a:ext cx="6331148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Grades assigned using consistent, transparent rubrics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115" y="3138488"/>
            <a:ext cx="6659166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61064" y="3794522"/>
            <a:ext cx="2050375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Download Feedback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561064" y="4149090"/>
            <a:ext cx="6331268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Detailed insights and suggestions ready to share</a:t>
            </a:r>
            <a:endParaRPr lang="en-US" sz="1250" dirty="0"/>
          </a:p>
        </p:txBody>
      </p:sp>
      <p:sp>
        <p:nvSpPr>
          <p:cNvPr id="15" name="Shape 9"/>
          <p:cNvSpPr/>
          <p:nvPr/>
        </p:nvSpPr>
        <p:spPr>
          <a:xfrm>
            <a:off x="574119" y="5087830"/>
            <a:ext cx="13482161" cy="28099"/>
          </a:xfrm>
          <a:prstGeom prst="rect">
            <a:avLst/>
          </a:prstGeom>
          <a:solidFill>
            <a:srgbClr val="D4D4D1">
              <a:alpha val="50000"/>
            </a:srgbClr>
          </a:solidFill>
          <a:ln/>
        </p:spPr>
      </p:sp>
      <p:sp>
        <p:nvSpPr>
          <p:cNvPr id="16" name="Text 10"/>
          <p:cNvSpPr/>
          <p:nvPr/>
        </p:nvSpPr>
        <p:spPr>
          <a:xfrm>
            <a:off x="574119" y="5361861"/>
            <a:ext cx="2460546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Features</a:t>
            </a:r>
            <a:endParaRPr lang="en-US" sz="1900" dirty="0"/>
          </a:p>
        </p:txBody>
      </p:sp>
      <p:sp>
        <p:nvSpPr>
          <p:cNvPr id="17" name="Shape 11"/>
          <p:cNvSpPr/>
          <p:nvPr/>
        </p:nvSpPr>
        <p:spPr>
          <a:xfrm>
            <a:off x="574119" y="5915382"/>
            <a:ext cx="4384715" cy="1863328"/>
          </a:xfrm>
          <a:prstGeom prst="roundRect">
            <a:avLst>
              <a:gd name="adj" fmla="val 1321"/>
            </a:avLst>
          </a:prstGeom>
          <a:solidFill>
            <a:srgbClr val="484B51"/>
          </a:solidFill>
          <a:ln/>
        </p:spPr>
      </p:sp>
      <p:sp>
        <p:nvSpPr>
          <p:cNvPr id="18" name="Shape 12"/>
          <p:cNvSpPr/>
          <p:nvPr/>
        </p:nvSpPr>
        <p:spPr>
          <a:xfrm>
            <a:off x="738068" y="6079331"/>
            <a:ext cx="492085" cy="492085"/>
          </a:xfrm>
          <a:prstGeom prst="roundRect">
            <a:avLst>
              <a:gd name="adj" fmla="val 18580297"/>
            </a:avLst>
          </a:prstGeom>
          <a:solidFill>
            <a:srgbClr val="FFBC8F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443" y="6214586"/>
            <a:ext cx="221337" cy="221337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38068" y="6735366"/>
            <a:ext cx="2050375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Bias Detection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738068" y="7089934"/>
            <a:ext cx="4056817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Identifies and minimises unconscious bias in evaluation</a:t>
            </a:r>
            <a:endParaRPr lang="en-US" sz="1250" dirty="0"/>
          </a:p>
        </p:txBody>
      </p:sp>
      <p:sp>
        <p:nvSpPr>
          <p:cNvPr id="22" name="Shape 15"/>
          <p:cNvSpPr/>
          <p:nvPr/>
        </p:nvSpPr>
        <p:spPr>
          <a:xfrm>
            <a:off x="5122783" y="5915382"/>
            <a:ext cx="4384715" cy="1863328"/>
          </a:xfrm>
          <a:prstGeom prst="roundRect">
            <a:avLst>
              <a:gd name="adj" fmla="val 1321"/>
            </a:avLst>
          </a:prstGeom>
          <a:solidFill>
            <a:srgbClr val="484B51"/>
          </a:solidFill>
          <a:ln/>
        </p:spPr>
      </p:sp>
      <p:sp>
        <p:nvSpPr>
          <p:cNvPr id="23" name="Shape 16"/>
          <p:cNvSpPr/>
          <p:nvPr/>
        </p:nvSpPr>
        <p:spPr>
          <a:xfrm>
            <a:off x="5286732" y="6079331"/>
            <a:ext cx="492085" cy="492085"/>
          </a:xfrm>
          <a:prstGeom prst="roundRect">
            <a:avLst>
              <a:gd name="adj" fmla="val 18580297"/>
            </a:avLst>
          </a:prstGeom>
          <a:solidFill>
            <a:srgbClr val="FFBC8F"/>
          </a:solidFill>
          <a:ln/>
        </p:spPr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2106" y="6214586"/>
            <a:ext cx="221337" cy="221337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5286732" y="6735366"/>
            <a:ext cx="2050375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Rubric-Based Scoring</a:t>
            </a:r>
            <a:endParaRPr lang="en-US" sz="1600" dirty="0"/>
          </a:p>
        </p:txBody>
      </p:sp>
      <p:sp>
        <p:nvSpPr>
          <p:cNvPr id="26" name="Text 18"/>
          <p:cNvSpPr/>
          <p:nvPr/>
        </p:nvSpPr>
        <p:spPr>
          <a:xfrm>
            <a:off x="5286732" y="7089934"/>
            <a:ext cx="4056817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Fully customisable criteria for diverse disciplines</a:t>
            </a:r>
            <a:endParaRPr lang="en-US" sz="1250" dirty="0"/>
          </a:p>
        </p:txBody>
      </p:sp>
      <p:sp>
        <p:nvSpPr>
          <p:cNvPr id="27" name="Shape 19"/>
          <p:cNvSpPr/>
          <p:nvPr/>
        </p:nvSpPr>
        <p:spPr>
          <a:xfrm>
            <a:off x="9671447" y="5915382"/>
            <a:ext cx="4384715" cy="1863328"/>
          </a:xfrm>
          <a:prstGeom prst="roundRect">
            <a:avLst>
              <a:gd name="adj" fmla="val 1321"/>
            </a:avLst>
          </a:prstGeom>
          <a:solidFill>
            <a:srgbClr val="484B51"/>
          </a:solidFill>
          <a:ln/>
        </p:spPr>
      </p:sp>
      <p:sp>
        <p:nvSpPr>
          <p:cNvPr id="28" name="Shape 20"/>
          <p:cNvSpPr/>
          <p:nvPr/>
        </p:nvSpPr>
        <p:spPr>
          <a:xfrm>
            <a:off x="9835396" y="6079331"/>
            <a:ext cx="492085" cy="492085"/>
          </a:xfrm>
          <a:prstGeom prst="roundRect">
            <a:avLst>
              <a:gd name="adj" fmla="val 18580297"/>
            </a:avLst>
          </a:prstGeom>
          <a:solidFill>
            <a:srgbClr val="FFBC8F"/>
          </a:solidFill>
          <a:ln/>
        </p:spPr>
      </p:sp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70770" y="6214586"/>
            <a:ext cx="221337" cy="221337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9835396" y="6735366"/>
            <a:ext cx="2050375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Intelligent Feedback</a:t>
            </a:r>
            <a:endParaRPr lang="en-US" sz="1600" dirty="0"/>
          </a:p>
        </p:txBody>
      </p:sp>
      <p:sp>
        <p:nvSpPr>
          <p:cNvPr id="31" name="Text 22"/>
          <p:cNvSpPr/>
          <p:nvPr/>
        </p:nvSpPr>
        <p:spPr>
          <a:xfrm>
            <a:off x="9835396" y="7089934"/>
            <a:ext cx="4056817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Constructive suggestions tailored to each student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685" y="881539"/>
            <a:ext cx="5112068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Vision &amp; Next Steps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5685" y="1929408"/>
            <a:ext cx="13199031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PaperSense represents a transformative leap in educational assessment—combining human insight with machine precision to create fairer, faster, more meaningful feedback.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5685" y="2813566"/>
            <a:ext cx="460058" cy="460057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5" name="Text 3"/>
          <p:cNvSpPr/>
          <p:nvPr/>
        </p:nvSpPr>
        <p:spPr>
          <a:xfrm>
            <a:off x="792361" y="2851904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380173" y="2883813"/>
            <a:ext cx="306228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Expand Across Disciplines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380173" y="3325892"/>
            <a:ext cx="3564850" cy="13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Scale from humanities and sciences into specialised fields including medicine, engineering, and professional certifications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00531" y="2813566"/>
            <a:ext cx="460058" cy="460057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9" name="Text 7"/>
          <p:cNvSpPr/>
          <p:nvPr/>
        </p:nvSpPr>
        <p:spPr>
          <a:xfrm>
            <a:off x="5277207" y="2851904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865019" y="2883813"/>
            <a:ext cx="3564850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Integrate with Learning Platforms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865019" y="3645337"/>
            <a:ext cx="3564850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connections with Canvas, Blackboard, Google Classroom, and Moodle for frictionless adoption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685377" y="2813566"/>
            <a:ext cx="460058" cy="460057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3" name="Text 11"/>
          <p:cNvSpPr/>
          <p:nvPr/>
        </p:nvSpPr>
        <p:spPr>
          <a:xfrm>
            <a:off x="9762053" y="2851904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0349865" y="2883813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Pilot with Institutions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10349865" y="3325892"/>
            <a:ext cx="3564850" cy="13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 with five leading universities to gather feedback, validate metrics, and refine the system before broader release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15685" y="4966379"/>
            <a:ext cx="13199031" cy="33099"/>
          </a:xfrm>
          <a:prstGeom prst="rect">
            <a:avLst/>
          </a:prstGeom>
          <a:solidFill>
            <a:srgbClr val="D4D4D1">
              <a:alpha val="5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15685" y="5306139"/>
            <a:ext cx="3067288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Success Metrics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715685" y="6098381"/>
            <a:ext cx="4229338" cy="674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80%</a:t>
            </a:r>
            <a:endParaRPr lang="en-US" sz="5300" dirty="0"/>
          </a:p>
        </p:txBody>
      </p:sp>
      <p:sp>
        <p:nvSpPr>
          <p:cNvPr id="19" name="Text 17"/>
          <p:cNvSpPr/>
          <p:nvPr/>
        </p:nvSpPr>
        <p:spPr>
          <a:xfrm>
            <a:off x="1286470" y="7028617"/>
            <a:ext cx="308764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Reduction in Grading Time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5200531" y="6098381"/>
            <a:ext cx="4229338" cy="674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90%</a:t>
            </a:r>
            <a:endParaRPr lang="en-US" sz="5300" dirty="0"/>
          </a:p>
        </p:txBody>
      </p:sp>
      <p:sp>
        <p:nvSpPr>
          <p:cNvPr id="21" name="Text 19"/>
          <p:cNvSpPr/>
          <p:nvPr/>
        </p:nvSpPr>
        <p:spPr>
          <a:xfrm>
            <a:off x="5212199" y="7028617"/>
            <a:ext cx="420600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Alignment with Human Benchmarks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9685377" y="6098381"/>
            <a:ext cx="4229338" cy="674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5</a:t>
            </a:r>
            <a:endParaRPr lang="en-US" sz="5300" dirty="0"/>
          </a:p>
        </p:txBody>
      </p:sp>
      <p:sp>
        <p:nvSpPr>
          <p:cNvPr id="23" name="Text 21"/>
          <p:cNvSpPr/>
          <p:nvPr/>
        </p:nvSpPr>
        <p:spPr>
          <a:xfrm>
            <a:off x="10288548" y="7028617"/>
            <a:ext cx="302299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Pilot Institutions Engaged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2780F9-BBAD-1A26-E3F8-73ED12105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66142" y="-5970646"/>
            <a:ext cx="13167360" cy="822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12EB2-4AD6-33B3-1144-67171FA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578" y="2399631"/>
            <a:ext cx="1316736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28DC1-2427-F10D-BB1E-C5E3FD94D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218" y="-5970646"/>
            <a:ext cx="13167360" cy="822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8F4D2A-1085-7B0E-5FA5-4C39546DF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8578" y="-5970646"/>
            <a:ext cx="13167360" cy="822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DB8C9E-C8D3-A14B-DEEF-0B8B65077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266142" y="2399631"/>
            <a:ext cx="13167360" cy="822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737CAE-7E0B-5A14-93AB-1A3E22027B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1218" y="2399631"/>
            <a:ext cx="1316736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29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371</Words>
  <Application>Microsoft Office PowerPoint</Application>
  <PresentationFormat>Custom</PresentationFormat>
  <Paragraphs>68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Roboto</vt:lpstr>
      <vt:lpstr>Arial</vt:lpstr>
      <vt:lpstr>IBM Plex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gopi babu</cp:lastModifiedBy>
  <cp:revision>3</cp:revision>
  <dcterms:created xsi:type="dcterms:W3CDTF">2025-10-24T18:29:41Z</dcterms:created>
  <dcterms:modified xsi:type="dcterms:W3CDTF">2025-10-25T02:43:32Z</dcterms:modified>
</cp:coreProperties>
</file>